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Montserrat SemiBold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Poppins Medium"/>
      <p:regular r:id="rId50"/>
      <p:bold r:id="rId51"/>
      <p:italic r:id="rId52"/>
      <p:boldItalic r:id="rId53"/>
    </p:embeddedFont>
    <p:embeddedFont>
      <p:font typeface="Spectral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8" roundtripDataSignature="AMtx7mhRdUkkN2qEMdKrrP/2ShUGa+Sk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09C14E-884E-4809-A350-03B98CE41B54}">
  <a:tblStyle styleId="{FC09C14E-884E-4809-A350-03B98CE41B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MontserratSemiBold-bold.fntdata"/><Relationship Id="rId34" Type="http://schemas.openxmlformats.org/officeDocument/2006/relationships/font" Target="fonts/MontserratSemiBold-regular.fntdata"/><Relationship Id="rId37" Type="http://schemas.openxmlformats.org/officeDocument/2006/relationships/font" Target="fonts/MontserratSemiBold-boldItalic.fntdata"/><Relationship Id="rId36" Type="http://schemas.openxmlformats.org/officeDocument/2006/relationships/font" Target="fonts/MontserratSemiBold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Medium-bold.fntdata"/><Relationship Id="rId50" Type="http://schemas.openxmlformats.org/officeDocument/2006/relationships/font" Target="fonts/PoppinsMedium-regular.fntdata"/><Relationship Id="rId53" Type="http://schemas.openxmlformats.org/officeDocument/2006/relationships/font" Target="fonts/PoppinsMedium-boldItalic.fntdata"/><Relationship Id="rId52" Type="http://schemas.openxmlformats.org/officeDocument/2006/relationships/font" Target="fonts/PoppinsMedium-italic.fntdata"/><Relationship Id="rId11" Type="http://schemas.openxmlformats.org/officeDocument/2006/relationships/slide" Target="slides/slide4.xml"/><Relationship Id="rId55" Type="http://schemas.openxmlformats.org/officeDocument/2006/relationships/font" Target="fonts/Spectral-bold.fntdata"/><Relationship Id="rId10" Type="http://schemas.openxmlformats.org/officeDocument/2006/relationships/slide" Target="slides/slide3.xml"/><Relationship Id="rId54" Type="http://schemas.openxmlformats.org/officeDocument/2006/relationships/font" Target="fonts/Spectral-regular.fntdata"/><Relationship Id="rId13" Type="http://schemas.openxmlformats.org/officeDocument/2006/relationships/slide" Target="slides/slide6.xml"/><Relationship Id="rId57" Type="http://schemas.openxmlformats.org/officeDocument/2006/relationships/font" Target="fonts/Spectral-boldItalic.fntdata"/><Relationship Id="rId12" Type="http://schemas.openxmlformats.org/officeDocument/2006/relationships/slide" Target="slides/slide5.xml"/><Relationship Id="rId56" Type="http://schemas.openxmlformats.org/officeDocument/2006/relationships/font" Target="fonts/Spectral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3911a11e4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c3911a11e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3911a11e4_1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c3911a11e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Order direction -  referring to whether the list starts with the highest priority element or the lowest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3911a11e4_1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c3911a11e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Depends on implementation but going off of our implementation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3911a11e4_1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c3911a11e4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Depends on implementation but going off of our implementation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3911a11e4_1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c3911a11e4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Depends on implementation but going off of our implementation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3911a11e4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c3911a11e4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3911a11e4_1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c3911a11e4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Note that hash functions may be one-way (hash doesn’t generate the original data item) which is important in cryptography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3911a11e4_1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c3911a11e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3911a11e4_1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c3911a11e4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Last two + hash collisions are the deciding factors when it comes to time complexities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Demo: https://www.md5online.org, insert a text of any length in the textbox, click the crypt button and get your 128bit MD5 hash back.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3911a11e4_1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c3911a11e4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93f75881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c393f7588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3911a11e4_1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c3911a11e4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3911a11e4_1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c3911a11e4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3911a11e4_1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c3911a11e4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3911a11e4_1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c3911a11e4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393f758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c393f758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393f75881_1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c393f7588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393f75881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c393f75881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393f75881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c393f7588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3911a11e4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c3911a11e4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3911a11e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c3911a11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3911a11e4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c3911a11e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3911a11e4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c3911a11e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393f75881_1_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g2c393f75881_1_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g2c393f75881_1_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393f75881_1_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g2c393f75881_1_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393f75881_1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g2c393f75881_1_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g2c393f75881_1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393f75881_1_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g2c393f75881_1_1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g2c393f75881_1_1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g2c393f75881_1_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393f75881_1_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g2c393f75881_1_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393f75881_1_1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g2c393f75881_1_1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g2c393f75881_1_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393f75881_1_1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g2c393f75881_1_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393f75881_1_1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c393f75881_1_1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g2c393f75881_1_1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g2c393f75881_1_1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g2c393f75881_1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393f75881_1_1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g2c393f75881_1_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393f75881_1_1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g2c393f75881_1_1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g2c393f75881_1_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393f75881_1_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393f75881_1_164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g2c393f75881_1_1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g2c393f75881_1_164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" name="Google Shape;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393f75881_1_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g2c393f75881_1_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g2c393f75881_1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hyperlink" Target="https://medium.com/@jahnavivetukuri/priority-queues-in-healthcare-optimizing-patient-care-9c827b9f7b4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forms.gle/2rap7ToKqx4ipYRq7" TargetMode="External"/><Relationship Id="rId5" Type="http://schemas.openxmlformats.org/officeDocument/2006/relationships/hyperlink" Target="https://forms.gle/DZCPvPpzPrEULUhW9" TargetMode="External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/>
        </p:nvSpPr>
        <p:spPr>
          <a:xfrm>
            <a:off x="2854350" y="9973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SESSION NAME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00" y="2817800"/>
            <a:ext cx="3388225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5">
            <a:alphaModFix/>
          </a:blip>
          <a:srcRect b="0" l="0" r="0" t="30099"/>
          <a:stretch/>
        </p:blipFill>
        <p:spPr>
          <a:xfrm>
            <a:off x="4454875" y="84250"/>
            <a:ext cx="4359851" cy="1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2266350" y="1832563"/>
            <a:ext cx="461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 (Part </a:t>
            </a:r>
            <a:r>
              <a:rPr b="1"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en-GB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g2c3911a11e4_1_5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8" name="Google Shape;218;g2c3911a11e4_1_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2c3911a11e4_1_5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g2c3911a11e4_1_52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g2c3911a11e4_1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3911a11e4_1_52"/>
          <p:cNvSpPr txBox="1"/>
          <p:nvPr/>
        </p:nvSpPr>
        <p:spPr>
          <a:xfrm>
            <a:off x="1037425" y="1002175"/>
            <a:ext cx="33921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Complexity Analysis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used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Single memory allocation 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done in constant time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Uses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Task Scheduling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Resource Allocation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Network Protocols </a:t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g2c3911a11e4_1_52"/>
          <p:cNvSpPr txBox="1"/>
          <p:nvPr/>
        </p:nvSpPr>
        <p:spPr>
          <a:xfrm>
            <a:off x="4737075" y="1002175"/>
            <a:ext cx="33921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used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Front pointer incremented by 1 and node deallocated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Printing Queues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Web Servers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Breadth-First Search </a:t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g2c3911a11e4_1_6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29" name="Google Shape;229;g2c3911a11e4_1_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g2c3911a11e4_1_6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g2c3911a11e4_1_62"/>
          <p:cNvSpPr txBox="1"/>
          <p:nvPr/>
        </p:nvSpPr>
        <p:spPr>
          <a:xfrm>
            <a:off x="748850" y="415325"/>
            <a:ext cx="786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g2c3911a11e4_1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c3911a11e4_1_62"/>
          <p:cNvSpPr txBox="1"/>
          <p:nvPr/>
        </p:nvSpPr>
        <p:spPr>
          <a:xfrm>
            <a:off x="994275" y="1061825"/>
            <a:ext cx="34926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Method of Ordering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Arranged according to the assigned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elements 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Order direction doesn’t matter, as long as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highest priority elements are removed first</a:t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2c3911a11e4_1_62"/>
          <p:cNvSpPr txBox="1"/>
          <p:nvPr/>
        </p:nvSpPr>
        <p:spPr>
          <a:xfrm>
            <a:off x="4804275" y="1061825"/>
            <a:ext cx="3676500" cy="1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an element to the queue based on its priority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Removes the highest priority element from the queue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35" name="Google Shape;235;g2c3911a11e4_1_62"/>
          <p:cNvGraphicFramePr/>
          <p:nvPr/>
        </p:nvGraphicFramePr>
        <p:xfrm>
          <a:off x="3142238" y="342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/>
                <a:gridCol w="615600"/>
                <a:gridCol w="615600"/>
                <a:gridCol w="615600"/>
                <a:gridCol w="615600"/>
              </a:tblGrid>
              <a:tr h="47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10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8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7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6" name="Google Shape;236;g2c3911a11e4_1_62"/>
          <p:cNvGraphicFramePr/>
          <p:nvPr/>
        </p:nvGraphicFramePr>
        <p:xfrm>
          <a:off x="2371388" y="388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10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" name="Google Shape;237;g2c3911a11e4_1_62"/>
          <p:cNvGraphicFramePr/>
          <p:nvPr/>
        </p:nvGraphicFramePr>
        <p:xfrm>
          <a:off x="6375488" y="388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P: 4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38" name="Google Shape;238;g2c3911a11e4_1_62"/>
          <p:cNvSpPr/>
          <p:nvPr/>
        </p:nvSpPr>
        <p:spPr>
          <a:xfrm rot="-5400000">
            <a:off x="2804049" y="3540319"/>
            <a:ext cx="209509" cy="466903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c3911a11e4_1_62"/>
          <p:cNvSpPr/>
          <p:nvPr/>
        </p:nvSpPr>
        <p:spPr>
          <a:xfrm flipH="1" rot="-5400537">
            <a:off x="5734730" y="3489289"/>
            <a:ext cx="213648" cy="1062775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c3911a11e4_1_62"/>
          <p:cNvSpPr txBox="1"/>
          <p:nvPr/>
        </p:nvSpPr>
        <p:spPr>
          <a:xfrm>
            <a:off x="1669100" y="3288025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DEQUEUE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2c3911a11e4_1_62"/>
          <p:cNvSpPr txBox="1"/>
          <p:nvPr/>
        </p:nvSpPr>
        <p:spPr>
          <a:xfrm>
            <a:off x="6375500" y="3288025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ENQUEUE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2" name="Google Shape;242;g2c3911a11e4_1_62"/>
          <p:cNvCxnSpPr>
            <a:stCxn id="243" idx="2"/>
          </p:cNvCxnSpPr>
          <p:nvPr/>
        </p:nvCxnSpPr>
        <p:spPr>
          <a:xfrm>
            <a:off x="4073200" y="3242604"/>
            <a:ext cx="6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3" name="Google Shape;243;g2c3911a11e4_1_62"/>
          <p:cNvSpPr txBox="1"/>
          <p:nvPr/>
        </p:nvSpPr>
        <p:spPr>
          <a:xfrm>
            <a:off x="3807700" y="30785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g2c3911a11e4_1_62"/>
          <p:cNvCxnSpPr>
            <a:stCxn id="245" idx="2"/>
          </p:cNvCxnSpPr>
          <p:nvPr/>
        </p:nvCxnSpPr>
        <p:spPr>
          <a:xfrm>
            <a:off x="5906600" y="3242604"/>
            <a:ext cx="6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5" name="Google Shape;245;g2c3911a11e4_1_62"/>
          <p:cNvSpPr txBox="1"/>
          <p:nvPr/>
        </p:nvSpPr>
        <p:spPr>
          <a:xfrm>
            <a:off x="5641100" y="30785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g2c3911a11e4_1_8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51" name="Google Shape;251;g2c3911a11e4_1_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g2c3911a11e4_1_83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g2c3911a11e4_1_83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g2c3911a11e4_1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3911a11e4_1_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092" y="1899125"/>
            <a:ext cx="7191825" cy="15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c3911a11e4_1_83"/>
          <p:cNvSpPr txBox="1"/>
          <p:nvPr/>
        </p:nvSpPr>
        <p:spPr>
          <a:xfrm>
            <a:off x="3900350" y="4158575"/>
            <a:ext cx="4692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https://www.baeldung.com/cs/priority-queue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g2c3911a11e4_1_9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62" name="Google Shape;262;g2c3911a11e4_1_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g2c3911a11e4_1_93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g2c3911a11e4_1_93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g2c3911a11e4_1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c3911a11e4_1_93"/>
          <p:cNvSpPr txBox="1"/>
          <p:nvPr/>
        </p:nvSpPr>
        <p:spPr>
          <a:xfrm>
            <a:off x="1037425" y="1002175"/>
            <a:ext cx="3858600" cy="3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Complexity Analysis Visualisation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 Time Complexity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2c3911a11e4_1_93"/>
          <p:cNvSpPr txBox="1"/>
          <p:nvPr/>
        </p:nvSpPr>
        <p:spPr>
          <a:xfrm>
            <a:off x="4536900" y="1002175"/>
            <a:ext cx="3766800" cy="3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 Time Complexity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g2c3911a11e4_1_93"/>
          <p:cNvPicPr preferRelativeResize="0"/>
          <p:nvPr/>
        </p:nvPicPr>
        <p:blipFill rotWithShape="1">
          <a:blip r:embed="rId5">
            <a:alphaModFix/>
          </a:blip>
          <a:srcRect b="5333" l="8737" r="8364" t="10120"/>
          <a:stretch/>
        </p:blipFill>
        <p:spPr>
          <a:xfrm>
            <a:off x="1431975" y="1796400"/>
            <a:ext cx="3069501" cy="23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c3911a11e4_1_93"/>
          <p:cNvPicPr preferRelativeResize="0"/>
          <p:nvPr/>
        </p:nvPicPr>
        <p:blipFill rotWithShape="1">
          <a:blip r:embed="rId6">
            <a:alphaModFix/>
          </a:blip>
          <a:srcRect b="5893" l="8100" r="9068" t="9652"/>
          <a:stretch/>
        </p:blipFill>
        <p:spPr>
          <a:xfrm>
            <a:off x="4885550" y="1766975"/>
            <a:ext cx="3069501" cy="23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g2c3911a11e4_1_10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75" name="Google Shape;275;g2c3911a11e4_1_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g2c3911a11e4_1_10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g2c3911a11e4_1_105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g2c3911a11e4_1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c3911a11e4_1_105"/>
          <p:cNvSpPr txBox="1"/>
          <p:nvPr/>
        </p:nvSpPr>
        <p:spPr>
          <a:xfrm>
            <a:off x="1044350" y="1061825"/>
            <a:ext cx="36570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Uses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Dijkstra’s Shortest Path Algorithm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Data Compression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Load Balancing in OSs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2c3911a11e4_1_105"/>
          <p:cNvSpPr txBox="1"/>
          <p:nvPr/>
        </p:nvSpPr>
        <p:spPr>
          <a:xfrm>
            <a:off x="4701350" y="1061825"/>
            <a:ext cx="36570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Optimisation Problems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Robotics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Medical Systems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Event-driven simulations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g2c3911a11e4_1_105"/>
          <p:cNvPicPr preferRelativeResize="0"/>
          <p:nvPr/>
        </p:nvPicPr>
        <p:blipFill rotWithShape="1">
          <a:blip r:embed="rId5">
            <a:alphaModFix/>
          </a:blip>
          <a:srcRect b="3950" l="2477" r="4333" t="42453"/>
          <a:stretch/>
        </p:blipFill>
        <p:spPr>
          <a:xfrm>
            <a:off x="2292938" y="2714975"/>
            <a:ext cx="4755325" cy="154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3911a11e4_1_105"/>
          <p:cNvSpPr txBox="1"/>
          <p:nvPr/>
        </p:nvSpPr>
        <p:spPr>
          <a:xfrm>
            <a:off x="2749700" y="4256875"/>
            <a:ext cx="384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Priority Queues in Healthcare (Medium)</a:t>
            </a:r>
            <a:endParaRPr b="0" i="0" sz="1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c3911a11e4_1_166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c3911a11e4_1_166"/>
          <p:cNvSpPr txBox="1"/>
          <p:nvPr/>
        </p:nvSpPr>
        <p:spPr>
          <a:xfrm>
            <a:off x="307625" y="1819225"/>
            <a:ext cx="593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  <a:endParaRPr b="0" i="0" sz="1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c3911a11e4_1_166"/>
          <p:cNvSpPr txBox="1"/>
          <p:nvPr/>
        </p:nvSpPr>
        <p:spPr>
          <a:xfrm>
            <a:off x="307625" y="2571750"/>
            <a:ext cx="5671200" cy="2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Hash Tables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Hash Collisions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Implementing a Hash Table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Comparing Hash Tables and Dictionaries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Hash Table Use Cases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g2c3911a11e4_1_17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95" name="Google Shape;295;g2c3911a11e4_1_1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6" name="Google Shape;296;g2c3911a11e4_1_17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g2c3911a11e4_1_172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g2c3911a11e4_1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c3911a11e4_1_172"/>
          <p:cNvSpPr txBox="1"/>
          <p:nvPr/>
        </p:nvSpPr>
        <p:spPr>
          <a:xfrm>
            <a:off x="1152950" y="1819350"/>
            <a:ext cx="4248900" cy="25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allow for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efficient and fast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insertions, deletions and look-ups due to the manner in which values are stored.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Since the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index where the values is stored is a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 of the value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the position where the value must be stored is always known.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2c3911a11e4_1_172"/>
          <p:cNvSpPr txBox="1"/>
          <p:nvPr/>
        </p:nvSpPr>
        <p:spPr>
          <a:xfrm>
            <a:off x="1152950" y="858450"/>
            <a:ext cx="70353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 data structure that is used to store key-value pairs which uses a hash function to transform the key into the index of an associated array element where the data will be stored.</a:t>
            </a:r>
            <a:endParaRPr b="1" i="0" sz="16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01" name="Google Shape;301;g2c3911a11e4_1_172"/>
          <p:cNvGraphicFramePr/>
          <p:nvPr/>
        </p:nvGraphicFramePr>
        <p:xfrm>
          <a:off x="5826475" y="21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562550"/>
              </a:tblGrid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key1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key2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key3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key4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key5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Google Shape;302;g2c3911a11e4_1_172"/>
          <p:cNvGraphicFramePr/>
          <p:nvPr/>
        </p:nvGraphicFramePr>
        <p:xfrm>
          <a:off x="7679450" y="2152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562550"/>
              </a:tblGrid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4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cxnSp>
        <p:nvCxnSpPr>
          <p:cNvPr id="303" name="Google Shape;303;g2c3911a11e4_1_172"/>
          <p:cNvCxnSpPr/>
          <p:nvPr/>
        </p:nvCxnSpPr>
        <p:spPr>
          <a:xfrm>
            <a:off x="6374850" y="2350350"/>
            <a:ext cx="373800" cy="205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g2c3911a11e4_1_172"/>
          <p:cNvCxnSpPr/>
          <p:nvPr/>
        </p:nvCxnSpPr>
        <p:spPr>
          <a:xfrm>
            <a:off x="6369400" y="2755700"/>
            <a:ext cx="379500" cy="207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g2c3911a11e4_1_172"/>
          <p:cNvCxnSpPr>
            <a:endCxn id="306" idx="1"/>
          </p:cNvCxnSpPr>
          <p:nvPr/>
        </p:nvCxnSpPr>
        <p:spPr>
          <a:xfrm>
            <a:off x="6374975" y="3155675"/>
            <a:ext cx="378000" cy="0"/>
          </a:xfrm>
          <a:prstGeom prst="straightConnector1">
            <a:avLst/>
          </a:prstGeom>
          <a:noFill/>
          <a:ln cap="flat" cmpd="sng" w="2857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g2c3911a11e4_1_172"/>
          <p:cNvCxnSpPr/>
          <p:nvPr/>
        </p:nvCxnSpPr>
        <p:spPr>
          <a:xfrm flipH="1" rot="10800000">
            <a:off x="6375425" y="3399850"/>
            <a:ext cx="373200" cy="164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g2c3911a11e4_1_172"/>
          <p:cNvCxnSpPr/>
          <p:nvPr/>
        </p:nvCxnSpPr>
        <p:spPr>
          <a:xfrm flipH="1" rot="10800000">
            <a:off x="6375425" y="3800075"/>
            <a:ext cx="372300" cy="16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g2c3911a11e4_1_172"/>
          <p:cNvCxnSpPr/>
          <p:nvPr/>
        </p:nvCxnSpPr>
        <p:spPr>
          <a:xfrm>
            <a:off x="7315475" y="2553750"/>
            <a:ext cx="392400" cy="215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g2c3911a11e4_1_172"/>
          <p:cNvSpPr/>
          <p:nvPr/>
        </p:nvSpPr>
        <p:spPr>
          <a:xfrm>
            <a:off x="6752975" y="2152625"/>
            <a:ext cx="562500" cy="2006100"/>
          </a:xfrm>
          <a:prstGeom prst="rect">
            <a:avLst/>
          </a:prstGeom>
          <a:solidFill>
            <a:srgbClr val="BC92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hash fn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0" name="Google Shape;310;g2c3911a11e4_1_172"/>
          <p:cNvGrpSpPr/>
          <p:nvPr/>
        </p:nvGrpSpPr>
        <p:grpSpPr>
          <a:xfrm>
            <a:off x="7315205" y="2949900"/>
            <a:ext cx="392387" cy="977700"/>
            <a:chOff x="7315475" y="2949900"/>
            <a:chExt cx="356975" cy="977700"/>
          </a:xfrm>
        </p:grpSpPr>
        <p:cxnSp>
          <p:nvCxnSpPr>
            <p:cNvPr id="311" name="Google Shape;311;g2c3911a11e4_1_172"/>
            <p:cNvCxnSpPr/>
            <p:nvPr/>
          </p:nvCxnSpPr>
          <p:spPr>
            <a:xfrm flipH="1" rot="10800000">
              <a:off x="7315475" y="2963300"/>
              <a:ext cx="162000" cy="1500"/>
            </a:xfrm>
            <a:prstGeom prst="straightConnector1">
              <a:avLst/>
            </a:prstGeom>
            <a:noFill/>
            <a:ln cap="flat" cmpd="sng" w="2857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2" name="Google Shape;312;g2c3911a11e4_1_172"/>
            <p:cNvCxnSpPr/>
            <p:nvPr/>
          </p:nvCxnSpPr>
          <p:spPr>
            <a:xfrm>
              <a:off x="7475125" y="2949900"/>
              <a:ext cx="6900" cy="977700"/>
            </a:xfrm>
            <a:prstGeom prst="straightConnector1">
              <a:avLst/>
            </a:prstGeom>
            <a:noFill/>
            <a:ln cap="flat" cmpd="sng" w="2857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g2c3911a11e4_1_172"/>
            <p:cNvCxnSpPr/>
            <p:nvPr/>
          </p:nvCxnSpPr>
          <p:spPr>
            <a:xfrm flipH="1" rot="10800000">
              <a:off x="7474450" y="3912550"/>
              <a:ext cx="198000" cy="1500"/>
            </a:xfrm>
            <a:prstGeom prst="straightConnector1">
              <a:avLst/>
            </a:prstGeom>
            <a:noFill/>
            <a:ln cap="flat" cmpd="sng" w="2857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14" name="Google Shape;314;g2c3911a11e4_1_172"/>
          <p:cNvGrpSpPr/>
          <p:nvPr/>
        </p:nvGrpSpPr>
        <p:grpSpPr>
          <a:xfrm>
            <a:off x="7315475" y="2359475"/>
            <a:ext cx="394400" cy="796200"/>
            <a:chOff x="7315475" y="2359475"/>
            <a:chExt cx="394400" cy="796200"/>
          </a:xfrm>
        </p:grpSpPr>
        <p:cxnSp>
          <p:nvCxnSpPr>
            <p:cNvPr id="315" name="Google Shape;315;g2c3911a11e4_1_172"/>
            <p:cNvCxnSpPr>
              <a:stCxn id="306" idx="3"/>
            </p:cNvCxnSpPr>
            <p:nvPr/>
          </p:nvCxnSpPr>
          <p:spPr>
            <a:xfrm flipH="1" rot="10800000">
              <a:off x="7315475" y="2359475"/>
              <a:ext cx="228900" cy="796200"/>
            </a:xfrm>
            <a:prstGeom prst="bentConnector2">
              <a:avLst/>
            </a:prstGeom>
            <a:noFill/>
            <a:ln cap="flat" cmpd="sng" w="2857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g2c3911a11e4_1_172"/>
            <p:cNvCxnSpPr/>
            <p:nvPr/>
          </p:nvCxnSpPr>
          <p:spPr>
            <a:xfrm flipH="1" rot="10800000">
              <a:off x="7529875" y="2359475"/>
              <a:ext cx="180000" cy="1800"/>
            </a:xfrm>
            <a:prstGeom prst="straightConnector1">
              <a:avLst/>
            </a:prstGeom>
            <a:noFill/>
            <a:ln cap="flat" cmpd="sng" w="2857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17" name="Google Shape;317;g2c3911a11e4_1_172"/>
          <p:cNvCxnSpPr/>
          <p:nvPr/>
        </p:nvCxnSpPr>
        <p:spPr>
          <a:xfrm flipH="1" rot="10800000">
            <a:off x="7319825" y="3567575"/>
            <a:ext cx="388800" cy="232500"/>
          </a:xfrm>
          <a:prstGeom prst="bentConnector3">
            <a:avLst>
              <a:gd fmla="val 32910" name="adj1"/>
            </a:avLst>
          </a:prstGeom>
          <a:noFill/>
          <a:ln cap="flat" cmpd="sng" w="2857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g2c3911a11e4_1_172"/>
          <p:cNvCxnSpPr/>
          <p:nvPr/>
        </p:nvCxnSpPr>
        <p:spPr>
          <a:xfrm flipH="1" rot="10800000">
            <a:off x="7320313" y="3193450"/>
            <a:ext cx="399600" cy="206400"/>
          </a:xfrm>
          <a:prstGeom prst="bentConnector3">
            <a:avLst>
              <a:gd fmla="val 63058" name="adj1"/>
            </a:avLst>
          </a:prstGeom>
          <a:noFill/>
          <a:ln cap="flat" cmpd="sng" w="2857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2c3911a11e4_1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c3911a11e4_1_200"/>
          <p:cNvSpPr txBox="1"/>
          <p:nvPr/>
        </p:nvSpPr>
        <p:spPr>
          <a:xfrm>
            <a:off x="754750" y="395188"/>
            <a:ext cx="78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Example: Dictionaries in Python</a:t>
            </a:r>
            <a:endParaRPr b="0" i="0" sz="1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g2c3911a11e4_1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c3911a11e4_1_200"/>
          <p:cNvSpPr txBox="1"/>
          <p:nvPr/>
        </p:nvSpPr>
        <p:spPr>
          <a:xfrm>
            <a:off x="1043500" y="1026400"/>
            <a:ext cx="72231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 structure known as a dictionary is a data structure that can easily solve our problem. In a dictionary, key-value pairs are stored and values are accessed using the key value.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➢"/>
            </a:pPr>
            <a:r>
              <a:rPr b="0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turns out that this data structure is very efficient, but how does it work? How is it so efficient?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g2c3911a11e4_1_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8262" y="2062400"/>
            <a:ext cx="6613574" cy="17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g2c3911a11e4_1_20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33" name="Google Shape;333;g2c3911a11e4_1_2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g2c3911a11e4_1_208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5" name="Google Shape;335;g2c3911a11e4_1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c3911a11e4_1_208"/>
          <p:cNvSpPr txBox="1"/>
          <p:nvPr/>
        </p:nvSpPr>
        <p:spPr>
          <a:xfrm>
            <a:off x="1189800" y="576250"/>
            <a:ext cx="69582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Hashing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refers to using the hash function to calculate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hash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which is the index of the array element where the key-value pair will be stored.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Each array element is called a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bucket or slot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and can store one or more key-value pairs.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function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can be any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deterministic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 which maps a key to the range of indices but the aim is that the function is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efficient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it distributes keys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uniformly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multiple keys being mapped to the same index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avoided.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load factor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is the ratio of the number of stored elements to the total number of buckets and is used to determine whether the table can be downsized to improve performance.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g2c3911a11e4_1_2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2" name="Google Shape;342;g2c3911a11e4_1_2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g2c3911a11e4_1_216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g2c3911a11e4_1_216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Collisions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g2c3911a11e4_1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c3911a11e4_1_216"/>
          <p:cNvSpPr txBox="1"/>
          <p:nvPr/>
        </p:nvSpPr>
        <p:spPr>
          <a:xfrm>
            <a:off x="1250000" y="1382550"/>
            <a:ext cx="68412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Although we try to avoid hash collisions, they are inevitable so we have to implement a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collision-resolution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process.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When searching or storing data, a hash collision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increases the time complexity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the task.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2c3911a11e4_1_216"/>
          <p:cNvSpPr txBox="1"/>
          <p:nvPr/>
        </p:nvSpPr>
        <p:spPr>
          <a:xfrm>
            <a:off x="1152950" y="955650"/>
            <a:ext cx="703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When two or more distinct keys hash to the same array index.</a:t>
            </a:r>
            <a:endParaRPr b="1" i="0" sz="16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48" name="Google Shape;348;g2c3911a11e4_1_216"/>
          <p:cNvGraphicFramePr/>
          <p:nvPr/>
        </p:nvGraphicFramePr>
        <p:xfrm>
          <a:off x="1963588" y="288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1804675"/>
                <a:gridCol w="1804675"/>
                <a:gridCol w="1804675"/>
              </a:tblGrid>
              <a:tr h="22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Operation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1034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Case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1034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Worst Case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103452"/>
                    </a:solidFill>
                  </a:tcPr>
                </a:tc>
              </a:tr>
              <a:tr h="38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Insert</a:t>
                      </a:r>
                      <a:endParaRPr b="1"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O(1)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Lookup/Search</a:t>
                      </a:r>
                      <a:endParaRPr b="1"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O(1)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20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Delete</a:t>
                      </a:r>
                      <a:endParaRPr b="1"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O(1)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 sz="1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c393f75881_1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c393f75881_1_84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</a:t>
            </a:r>
            <a:endParaRPr b="1"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g2c393f75881_1_84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g2c393f75881_1_84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2c393f75881_1_84"/>
          <p:cNvSpPr txBox="1"/>
          <p:nvPr/>
        </p:nvSpPr>
        <p:spPr>
          <a:xfrm>
            <a:off x="746993" y="1013242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(FBV: Mutual Respect.)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Open Classes. You can submit these questions here: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 Open Class Questions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DS Open Class 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2c393f75881_1_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g2c3911a11e4_1_2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54" name="Google Shape;354;g2c3911a11e4_1_2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g2c3911a11e4_1_227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g2c3911a11e4_1_227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Collision-Resolution Methods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g2c3911a11e4_1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c3911a11e4_1_227"/>
          <p:cNvSpPr txBox="1"/>
          <p:nvPr/>
        </p:nvSpPr>
        <p:spPr>
          <a:xfrm>
            <a:off x="1164200" y="1061825"/>
            <a:ext cx="70128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Chaining: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Linked Lists are used for each bucket, so multiple key-value pairs can be stored in the same bucket.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b="0" i="0" lang="en-GB" sz="16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Simple to implement, dynamic resizing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b="0" i="0" lang="en-GB" sz="16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Memory overhead implications, space inefficiencies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Linear Probing: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there is a collision, place the pair in the next available slot in the hash table (linearly).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b="0" i="0" lang="en-GB" sz="16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Pros: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Simple to implement, memory-efficient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○"/>
            </a:pPr>
            <a:r>
              <a:rPr b="0" i="0" lang="en-GB" sz="16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Primary clustering (large blocks of occupied elements), clustering results in more time inefficiencies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g2c3911a11e4_1_2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64" name="Google Shape;364;g2c3911a11e4_1_2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g2c3911a11e4_1_236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g2c3911a11e4_1_236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vs Dictionaries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g2c3911a11e4_1_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c3911a11e4_1_236"/>
          <p:cNvSpPr txBox="1"/>
          <p:nvPr/>
        </p:nvSpPr>
        <p:spPr>
          <a:xfrm>
            <a:off x="1030100" y="1061825"/>
            <a:ext cx="72810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are data structures which store key-value pairs.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They are implemented internally using a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which makes use of Python’s built-in </a:t>
            </a:r>
            <a:r>
              <a:rPr b="0" i="0" lang="en-GB" sz="1700" u="none" cap="none" strike="noStrike">
                <a:solidFill>
                  <a:srgbClr val="103452"/>
                </a:solidFill>
                <a:latin typeface="Courier New"/>
                <a:ea typeface="Courier New"/>
                <a:cs typeface="Courier New"/>
                <a:sym typeface="Courier New"/>
              </a:rPr>
              <a:t>hash</a:t>
            </a:r>
            <a:r>
              <a:rPr b="0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Dictionaries are the easiest way to implement a hash table in Python, since all the complexities involved in ensuring efficiency is abstracted away and is done for us.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custom hash table would be primarily used when a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custom hash function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needs to be implemented.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This is useful in the case where keys are of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custom or non-hashable data types.</a:t>
            </a:r>
            <a:endParaRPr b="1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g2c3911a11e4_1_24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74" name="Google Shape;374;g2c3911a11e4_1_2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g2c3911a11e4_1_24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g2c3911a11e4_1_245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Use Cases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g2c3911a11e4_1_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c3911a11e4_1_2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1647" y="1428750"/>
            <a:ext cx="4254099" cy="1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c3911a11e4_1_2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0550" y="3105238"/>
            <a:ext cx="29718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g2c3911a11e4_1_25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85" name="Google Shape;385;g2c3911a11e4_1_2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g2c3911a11e4_1_25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g2c3911a11e4_1_255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Hash Tables Use Cases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g2c3911a11e4_1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c3911a11e4_1_255"/>
          <p:cNvSpPr txBox="1"/>
          <p:nvPr/>
        </p:nvSpPr>
        <p:spPr>
          <a:xfrm>
            <a:off x="1203800" y="986800"/>
            <a:ext cx="71682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:Databases employ hash tables for indexing, allowing data to be retrieved quickly.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Compilers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Hash tables store identifiers in compilers, aiding in quicker access and processing of instructions.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Cache Memory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Hardware implementations use hash tables to organise cache memory and expedite lookup time.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Networking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Hash tables enable efficient routing information storage in the implementation of routing protocols.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E4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File Systems</a:t>
            </a:r>
            <a:r>
              <a:rPr b="0" i="0" lang="en-GB" sz="1400" u="none" cap="none" strike="noStrike">
                <a:solidFill>
                  <a:srgbClr val="393E4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In operating systems, hash tables assist in file retrieval by storing file paths and reference</a:t>
            </a:r>
            <a:endParaRPr b="0" i="0" sz="1400" u="none" cap="none" strike="noStrike">
              <a:solidFill>
                <a:srgbClr val="393E4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95" name="Google Shape;395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3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35"/>
          <p:cNvSpPr txBox="1"/>
          <p:nvPr/>
        </p:nvSpPr>
        <p:spPr>
          <a:xfrm>
            <a:off x="1151400" y="521300"/>
            <a:ext cx="684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Performance Comparison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5"/>
          <p:cNvSpPr txBox="1"/>
          <p:nvPr/>
        </p:nvSpPr>
        <p:spPr>
          <a:xfrm>
            <a:off x="996700" y="1156650"/>
            <a:ext cx="36675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Numpy Array</a:t>
            </a:r>
            <a:endParaRPr b="1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Access: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O(1)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Append: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 - when creating new array.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Delete: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Iteration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O(n), but faster due to contiguous memory and cache efficiency.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Vectorized Operations: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4663975" y="1156650"/>
            <a:ext cx="36675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Python List</a:t>
            </a:r>
            <a:endParaRPr b="1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Access: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O(1)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Append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O(1)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Delete: 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O(n)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Iteration: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O(n), but slower, especially on large data sets.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Vectorized Operations: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Not supported.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" y="0"/>
            <a:ext cx="91264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5"/>
          <p:cNvSpPr txBox="1"/>
          <p:nvPr/>
        </p:nvSpPr>
        <p:spPr>
          <a:xfrm>
            <a:off x="6045030" y="194625"/>
            <a:ext cx="48624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joining us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3998775" y="1745750"/>
            <a:ext cx="525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 regular breaks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 hydrated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Avoid prolonged screen time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Practice good posture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Get regular exercise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09" name="Google Shape;40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4075" y="326275"/>
            <a:ext cx="2176748" cy="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3808475" y="3869750"/>
            <a:ext cx="44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GB" sz="16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“With great power comes great responsibility”</a:t>
            </a:r>
            <a:endParaRPr b="1" i="1" sz="16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411" name="Google Shape;411;p45"/>
          <p:cNvCxnSpPr/>
          <p:nvPr/>
        </p:nvCxnSpPr>
        <p:spPr>
          <a:xfrm>
            <a:off x="3603775" y="4277925"/>
            <a:ext cx="4435800" cy="8100"/>
          </a:xfrm>
          <a:prstGeom prst="straightConnector1">
            <a:avLst/>
          </a:prstGeom>
          <a:noFill/>
          <a:ln cap="flat" cmpd="sng" w="9525">
            <a:solidFill>
              <a:srgbClr val="C4A5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c393f75881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c393f75881_2_0"/>
          <p:cNvSpPr txBox="1"/>
          <p:nvPr/>
        </p:nvSpPr>
        <p:spPr>
          <a:xfrm>
            <a:off x="740650" y="13132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2c393f75881_2_0"/>
          <p:cNvSpPr txBox="1"/>
          <p:nvPr/>
        </p:nvSpPr>
        <p:spPr>
          <a:xfrm>
            <a:off x="1696250" y="2194350"/>
            <a:ext cx="5439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 around </a:t>
            </a:r>
            <a:r>
              <a:rPr lang="en-GB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Non-Linear Data Structures Part 2</a:t>
            </a:r>
            <a:endParaRPr b="0" i="0" sz="15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c393f75881_1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c393f75881_1_93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 </a:t>
            </a:r>
            <a:r>
              <a:rPr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g2c393f75881_1_93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2c393f75881_1_93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g2c393f75881_1_93"/>
          <p:cNvSpPr txBox="1"/>
          <p:nvPr/>
        </p:nvSpPr>
        <p:spPr>
          <a:xfrm>
            <a:off x="921218" y="1645530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Report a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safeguarding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incident: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www.hyperiondev.com/safeguardreporting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Feedback on Lectures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g2c393f75881_1_93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g2c393f75881_1_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c393f75881_1_103"/>
          <p:cNvPicPr preferRelativeResize="0"/>
          <p:nvPr/>
        </p:nvPicPr>
        <p:blipFill rotWithShape="1">
          <a:blip r:embed="rId3">
            <a:alphaModFix/>
          </a:blip>
          <a:srcRect b="-24192" l="-1700" r="1699" t="62820"/>
          <a:stretch/>
        </p:blipFill>
        <p:spPr>
          <a:xfrm>
            <a:off x="-160222" y="-1"/>
            <a:ext cx="9304222" cy="333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38" name="Google Shape;138;g2c393f75881_1_10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c393f75881_1_103"/>
          <p:cNvSpPr txBox="1"/>
          <p:nvPr/>
        </p:nvSpPr>
        <p:spPr>
          <a:xfrm>
            <a:off x="1307688" y="2138450"/>
            <a:ext cx="65286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Guided Learning Hours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3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By now, ideally you should have 7 GLHs per week accrued. Remember to attend any and all sessions for support, and to ensure you reach 112 GLHs by the close of your Skills Bootcamp.</a:t>
            </a:r>
            <a:endParaRPr b="1" i="1" sz="13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11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2c393f75881_1_103"/>
          <p:cNvSpPr txBox="1"/>
          <p:nvPr/>
        </p:nvSpPr>
        <p:spPr>
          <a:xfrm>
            <a:off x="509560" y="738275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Reminders!</a:t>
            </a:r>
            <a:endParaRPr b="1"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2c393f75881_1_103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c393f75881_1_111"/>
          <p:cNvPicPr preferRelativeResize="0"/>
          <p:nvPr/>
        </p:nvPicPr>
        <p:blipFill rotWithShape="1">
          <a:blip r:embed="rId3">
            <a:alphaModFix/>
          </a:blip>
          <a:srcRect b="21763" l="-1700" r="1699" t="62820"/>
          <a:stretch/>
        </p:blipFill>
        <p:spPr>
          <a:xfrm>
            <a:off x="-160225" y="-1"/>
            <a:ext cx="9304226" cy="83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47" name="Google Shape;147;g2c393f75881_1_1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393f75881_1_111"/>
          <p:cNvSpPr txBox="1"/>
          <p:nvPr/>
        </p:nvSpPr>
        <p:spPr>
          <a:xfrm>
            <a:off x="390410" y="89150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Progression Criteria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g2c393f75881_1_111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g2c393f75881_1_111"/>
          <p:cNvSpPr txBox="1"/>
          <p:nvPr/>
        </p:nvSpPr>
        <p:spPr>
          <a:xfrm>
            <a:off x="180800" y="918775"/>
            <a:ext cx="88266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1: Initial Requirements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15 hours of Guided Learning Hours and the first four tasks within two weeks.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2: Mid-Course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Engineering: Finish 14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Science: Finish 13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3: Post-Course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an Invitation to Interview within 4 weeks of course completion, or by 30th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112 GLH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4: Employability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within 12 weeks of graduation, or by 23rd September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c3911a11e4_1_313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c3911a11e4_1_313"/>
          <p:cNvSpPr txBox="1"/>
          <p:nvPr/>
        </p:nvSpPr>
        <p:spPr>
          <a:xfrm>
            <a:off x="307625" y="1751100"/>
            <a:ext cx="594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  <a:endParaRPr b="0" i="0" sz="1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c3911a11e4_1_313"/>
          <p:cNvSpPr txBox="1"/>
          <p:nvPr/>
        </p:nvSpPr>
        <p:spPr>
          <a:xfrm>
            <a:off x="307625" y="2428200"/>
            <a:ext cx="4897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Priority Queues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g2c3911a11e4_1_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3" name="Google Shape;163;g2c3911a11e4_1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g2c3911a11e4_1_0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g2c3911a11e4_1_0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g2c3911a11e4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c3911a11e4_1_0"/>
          <p:cNvSpPr txBox="1"/>
          <p:nvPr/>
        </p:nvSpPr>
        <p:spPr>
          <a:xfrm>
            <a:off x="1046750" y="952050"/>
            <a:ext cx="3537600" cy="3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Method of Ordering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LIFO: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Last element added to the stack is the first to be removed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Elements are added on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one another in a “stack”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pointer points to the element at the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the stack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Push: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an element to the top of the stack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Pop: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Removes the element from the top of the stack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8" name="Google Shape;168;g2c3911a11e4_1_0"/>
          <p:cNvGraphicFramePr/>
          <p:nvPr/>
        </p:nvGraphicFramePr>
        <p:xfrm>
          <a:off x="5729950" y="205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62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" name="Google Shape;169;g2c3911a11e4_1_0"/>
          <p:cNvGraphicFramePr/>
          <p:nvPr/>
        </p:nvGraphicFramePr>
        <p:xfrm>
          <a:off x="6859625" y="205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62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D9D9D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solidFill>
                          <a:srgbClr val="D9D9D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" name="Google Shape;170;g2c3911a11e4_1_0"/>
          <p:cNvGraphicFramePr/>
          <p:nvPr/>
        </p:nvGraphicFramePr>
        <p:xfrm>
          <a:off x="5067950" y="14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62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1" name="Google Shape;171;g2c3911a11e4_1_0"/>
          <p:cNvGraphicFramePr/>
          <p:nvPr/>
        </p:nvGraphicFramePr>
        <p:xfrm>
          <a:off x="7521625" y="14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62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72" name="Google Shape;172;g2c3911a11e4_1_0"/>
          <p:cNvSpPr/>
          <p:nvPr/>
        </p:nvSpPr>
        <p:spPr>
          <a:xfrm>
            <a:off x="5748475" y="1647000"/>
            <a:ext cx="333825" cy="788565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c3911a11e4_1_0"/>
          <p:cNvSpPr/>
          <p:nvPr/>
        </p:nvSpPr>
        <p:spPr>
          <a:xfrm flipH="1">
            <a:off x="7187800" y="1647000"/>
            <a:ext cx="333825" cy="788565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c3911a11e4_1_0"/>
          <p:cNvSpPr txBox="1"/>
          <p:nvPr/>
        </p:nvSpPr>
        <p:spPr>
          <a:xfrm>
            <a:off x="5748475" y="1266005"/>
            <a:ext cx="76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2c3911a11e4_1_0"/>
          <p:cNvSpPr txBox="1"/>
          <p:nvPr/>
        </p:nvSpPr>
        <p:spPr>
          <a:xfrm>
            <a:off x="6759625" y="1266000"/>
            <a:ext cx="76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6" name="Google Shape;176;g2c3911a11e4_1_0"/>
          <p:cNvCxnSpPr/>
          <p:nvPr/>
        </p:nvCxnSpPr>
        <p:spPr>
          <a:xfrm>
            <a:off x="5398150" y="2647950"/>
            <a:ext cx="3318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g2c3911a11e4_1_0"/>
          <p:cNvCxnSpPr/>
          <p:nvPr/>
        </p:nvCxnSpPr>
        <p:spPr>
          <a:xfrm flipH="1">
            <a:off x="7521625" y="2964925"/>
            <a:ext cx="327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8" name="Google Shape;178;g2c3911a11e4_1_0"/>
          <p:cNvSpPr txBox="1"/>
          <p:nvPr/>
        </p:nvSpPr>
        <p:spPr>
          <a:xfrm>
            <a:off x="5025225" y="2467500"/>
            <a:ext cx="4647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2c3911a11e4_1_0"/>
          <p:cNvSpPr txBox="1"/>
          <p:nvPr/>
        </p:nvSpPr>
        <p:spPr>
          <a:xfrm>
            <a:off x="7760700" y="2783275"/>
            <a:ext cx="4647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g2c3911a11e4_1_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5" name="Google Shape;185;g2c3911a11e4_1_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g2c3911a11e4_1_21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2c3911a11e4_1_21"/>
          <p:cNvSpPr txBox="1"/>
          <p:nvPr/>
        </p:nvSpPr>
        <p:spPr>
          <a:xfrm>
            <a:off x="748850" y="415325"/>
            <a:ext cx="78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g2c3911a11e4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c3911a11e4_1_21"/>
          <p:cNvSpPr txBox="1"/>
          <p:nvPr/>
        </p:nvSpPr>
        <p:spPr>
          <a:xfrm>
            <a:off x="1037425" y="1002175"/>
            <a:ext cx="41877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Complexity Analysis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is used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 single memory allocation 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done in constant time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Uses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 and Recursive Calls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Undo and Redo Mechanisms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“Most recently used” features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c3911a11e4_1_21"/>
          <p:cNvSpPr txBox="1"/>
          <p:nvPr/>
        </p:nvSpPr>
        <p:spPr>
          <a:xfrm>
            <a:off x="4737075" y="1002175"/>
            <a:ext cx="35667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Pop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extra space is used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■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Time: 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Pointer is decremented by 1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Backtracking algorithms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Expression evaluations and syntax parsing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g2c3911a11e4_1_3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6" name="Google Shape;196;g2c3911a11e4_1_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g2c3911a11e4_1_31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g2c3911a11e4_1_31"/>
          <p:cNvSpPr txBox="1"/>
          <p:nvPr/>
        </p:nvSpPr>
        <p:spPr>
          <a:xfrm>
            <a:off x="748850" y="415325"/>
            <a:ext cx="785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g2c3911a11e4_1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c3911a11e4_1_31"/>
          <p:cNvSpPr txBox="1"/>
          <p:nvPr/>
        </p:nvSpPr>
        <p:spPr>
          <a:xfrm>
            <a:off x="1038650" y="1061825"/>
            <a:ext cx="35778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Method of Ordering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FIFO: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First element added to the stack is the first to be removed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Elements added to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rear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of a “queue” and removed from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Two pointers point to the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and the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rear</a:t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c3911a11e4_1_31"/>
          <p:cNvSpPr txBox="1"/>
          <p:nvPr/>
        </p:nvSpPr>
        <p:spPr>
          <a:xfrm>
            <a:off x="4931438" y="1061813"/>
            <a:ext cx="34926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sng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b="1" i="0" sz="1500" u="sng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Enqueue: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an element to the end of the queue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Dequeue: 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Removes the element from the front of the queue</a:t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02" name="Google Shape;202;g2c3911a11e4_1_31"/>
          <p:cNvGraphicFramePr/>
          <p:nvPr/>
        </p:nvGraphicFramePr>
        <p:xfrm>
          <a:off x="3136688" y="375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/>
                <a:gridCol w="615600"/>
                <a:gridCol w="615600"/>
                <a:gridCol w="615600"/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2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3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Google Shape;203;g2c3911a11e4_1_31"/>
          <p:cNvGraphicFramePr/>
          <p:nvPr/>
        </p:nvGraphicFramePr>
        <p:xfrm>
          <a:off x="2365838" y="41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1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4" name="Google Shape;204;g2c3911a11e4_1_31"/>
          <p:cNvGraphicFramePr/>
          <p:nvPr/>
        </p:nvGraphicFramePr>
        <p:xfrm>
          <a:off x="6369938" y="41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{FC09C14E-884E-4809-A350-03B98CE41B54}</a:tableStyleId>
              </a:tblPr>
              <a:tblGrid>
                <a:gridCol w="615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5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05" name="Google Shape;205;g2c3911a11e4_1_31"/>
          <p:cNvSpPr/>
          <p:nvPr/>
        </p:nvSpPr>
        <p:spPr>
          <a:xfrm rot="-5400000">
            <a:off x="2798499" y="3770894"/>
            <a:ext cx="209509" cy="466903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c3911a11e4_1_31"/>
          <p:cNvSpPr/>
          <p:nvPr/>
        </p:nvSpPr>
        <p:spPr>
          <a:xfrm flipH="1" rot="5399449">
            <a:off x="6343953" y="3770898"/>
            <a:ext cx="208407" cy="466903"/>
          </a:xfrm>
          <a:custGeom>
            <a:rect b="b" l="l" r="r" t="t"/>
            <a:pathLst>
              <a:path extrusionOk="0" h="32062" w="13353">
                <a:moveTo>
                  <a:pt x="0" y="15"/>
                </a:moveTo>
                <a:cubicBezTo>
                  <a:pt x="1306" y="74"/>
                  <a:pt x="5815" y="-163"/>
                  <a:pt x="7833" y="371"/>
                </a:cubicBezTo>
                <a:cubicBezTo>
                  <a:pt x="9851" y="905"/>
                  <a:pt x="11216" y="1440"/>
                  <a:pt x="12106" y="3220"/>
                </a:cubicBezTo>
                <a:cubicBezTo>
                  <a:pt x="12996" y="5001"/>
                  <a:pt x="12997" y="6247"/>
                  <a:pt x="13175" y="11054"/>
                </a:cubicBezTo>
                <a:cubicBezTo>
                  <a:pt x="13353" y="15861"/>
                  <a:pt x="13175" y="28561"/>
                  <a:pt x="13175" y="32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c3911a11e4_1_31"/>
          <p:cNvSpPr txBox="1"/>
          <p:nvPr/>
        </p:nvSpPr>
        <p:spPr>
          <a:xfrm>
            <a:off x="1663550" y="3518600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DEQUEUE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2c3911a11e4_1_31"/>
          <p:cNvSpPr txBox="1"/>
          <p:nvPr/>
        </p:nvSpPr>
        <p:spPr>
          <a:xfrm>
            <a:off x="6369950" y="3518600"/>
            <a:ext cx="1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ENQUEUE</a:t>
            </a:r>
            <a:endParaRPr b="1"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g2c3911a11e4_1_31"/>
          <p:cNvCxnSpPr>
            <a:stCxn id="210" idx="2"/>
          </p:cNvCxnSpPr>
          <p:nvPr/>
        </p:nvCxnSpPr>
        <p:spPr>
          <a:xfrm>
            <a:off x="4067650" y="3572404"/>
            <a:ext cx="6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0" name="Google Shape;210;g2c3911a11e4_1_31"/>
          <p:cNvSpPr txBox="1"/>
          <p:nvPr/>
        </p:nvSpPr>
        <p:spPr>
          <a:xfrm>
            <a:off x="3802150" y="34083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g2c3911a11e4_1_31"/>
          <p:cNvCxnSpPr>
            <a:stCxn id="212" idx="2"/>
          </p:cNvCxnSpPr>
          <p:nvPr/>
        </p:nvCxnSpPr>
        <p:spPr>
          <a:xfrm>
            <a:off x="5901050" y="3572404"/>
            <a:ext cx="6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2" name="Google Shape;212;g2c3911a11e4_1_31"/>
          <p:cNvSpPr txBox="1"/>
          <p:nvPr/>
        </p:nvSpPr>
        <p:spPr>
          <a:xfrm>
            <a:off x="5635550" y="3408304"/>
            <a:ext cx="5310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